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8" r:id="rId4"/>
    <p:sldId id="259" r:id="rId5"/>
    <p:sldId id="279" r:id="rId6"/>
    <p:sldId id="276" r:id="rId7"/>
    <p:sldId id="264" r:id="rId8"/>
    <p:sldId id="263" r:id="rId9"/>
    <p:sldId id="262" r:id="rId10"/>
    <p:sldId id="265" r:id="rId11"/>
    <p:sldId id="272" r:id="rId12"/>
    <p:sldId id="273" r:id="rId13"/>
    <p:sldId id="274" r:id="rId14"/>
    <p:sldId id="269" r:id="rId15"/>
    <p:sldId id="270" r:id="rId16"/>
    <p:sldId id="271" r:id="rId17"/>
    <p:sldId id="260" r:id="rId18"/>
    <p:sldId id="281" r:id="rId19"/>
    <p:sldId id="282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09.10.2022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linda6035.ucoz.r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email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500166" y="142852"/>
            <a:ext cx="7500990" cy="6572296"/>
          </a:xfrm>
          <a:prstGeom prst="rect">
            <a:avLst/>
          </a:prstGeom>
          <a:blipFill>
            <a:blip r:embed="rId13" cstate="email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2844" y="142852"/>
            <a:ext cx="1214446" cy="6572296"/>
          </a:xfrm>
          <a:prstGeom prst="rect">
            <a:avLst/>
          </a:prstGeom>
          <a:blipFill>
            <a:blip r:embed="rId13" cstate="email"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0" name="Рисунок 39" descr="0_b4102_1793a431_S.png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214282" y="3071810"/>
            <a:ext cx="522290" cy="45613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2844" y="6500834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5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img-fotki.yandex.ru/get/9299/134091466.f5/0_d4d6e_ccd0a668_S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 flipH="1">
            <a:off x="285720" y="5072074"/>
            <a:ext cx="1009650" cy="1428750"/>
          </a:xfrm>
          <a:prstGeom prst="rect">
            <a:avLst/>
          </a:prstGeom>
          <a:noFill/>
        </p:spPr>
      </p:pic>
      <p:pic>
        <p:nvPicPr>
          <p:cNvPr id="17412" name="Picture 4" descr="http://img-fotki.yandex.ru/get/6613/134091466.a/0_8eae3_6ea58e84_S"/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285720" y="1500174"/>
            <a:ext cx="1071570" cy="1190633"/>
          </a:xfrm>
          <a:prstGeom prst="rect">
            <a:avLst/>
          </a:prstGeom>
          <a:noFill/>
        </p:spPr>
      </p:pic>
      <p:pic>
        <p:nvPicPr>
          <p:cNvPr id="17414" name="Picture 6" descr="http://img-fotki.yandex.ru/get/9300/134091466.c5/0_c98b9_19d24419_S"/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42844" y="0"/>
            <a:ext cx="1214446" cy="1214446"/>
          </a:xfrm>
          <a:prstGeom prst="rect">
            <a:avLst/>
          </a:prstGeom>
          <a:noFill/>
        </p:spPr>
      </p:pic>
      <p:pic>
        <p:nvPicPr>
          <p:cNvPr id="17418" name="Picture 10" descr="http://img-fotki.yandex.ru/get/4904/134091466.f5/0_d4d6d_4740c1eb_S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142844" y="3000372"/>
            <a:ext cx="1176112" cy="642942"/>
          </a:xfrm>
          <a:prstGeom prst="rect">
            <a:avLst/>
          </a:prstGeom>
          <a:noFill/>
        </p:spPr>
      </p:pic>
      <p:pic>
        <p:nvPicPr>
          <p:cNvPr id="17420" name="Picture 12" descr="http://img-fotki.yandex.ru/get/9558/134091466.9a/0_c0378_bebb161_S"/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282" y="4000504"/>
            <a:ext cx="1043121" cy="78581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071670" y="2357431"/>
            <a:ext cx="6643734" cy="3789534"/>
            <a:chOff x="1115616" y="2146449"/>
            <a:chExt cx="7165477" cy="430110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9"/>
              <a:ext cx="7165477" cy="20610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8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«Использование личностно-ориентированных педагогических технологий на уроках химии в условиях реализации ФГОС нового поколения»</a:t>
              </a:r>
              <a:endParaRPr lang="ru-RU" sz="2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963146" y="5085184"/>
              <a:ext cx="5308646" cy="13623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Козонова Бэлла Карловна, учитель химии МБОУ «СОШ им.Т.К.Агузарова с.Нижняя Саниба»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2022 г.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3000364" y="928670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Семинар учителей химии Пригородного  района РСО- Алания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15154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Основные технологии ЛОО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728" y="1643050"/>
            <a:ext cx="7429552" cy="4525963"/>
          </a:xfrm>
          <a:solidFill>
            <a:schemeClr val="bg2">
              <a:lumMod val="25000"/>
              <a:lumOff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717550" indent="-449263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●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Проблемное </a:t>
            </a:r>
            <a:r>
              <a:rPr lang="ru-RU" sz="3600" dirty="0" smtClean="0">
                <a:solidFill>
                  <a:srgbClr val="002060"/>
                </a:solidFill>
              </a:rPr>
              <a:t>обучение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 Технология </a:t>
            </a:r>
            <a:r>
              <a:rPr lang="ru-RU" sz="3600" dirty="0" smtClean="0">
                <a:solidFill>
                  <a:srgbClr val="002060"/>
                </a:solidFill>
              </a:rPr>
              <a:t>уровневой дифференциации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Технология </a:t>
            </a:r>
            <a:r>
              <a:rPr lang="ru-RU" sz="3600" dirty="0" smtClean="0">
                <a:solidFill>
                  <a:srgbClr val="002060"/>
                </a:solidFill>
              </a:rPr>
              <a:t>проектного метода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Игровые технологии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Информационно-коммуникационные </a:t>
            </a:r>
            <a:r>
              <a:rPr lang="ru-RU" sz="3600" dirty="0" smtClean="0">
                <a:solidFill>
                  <a:srgbClr val="002060"/>
                </a:solidFill>
              </a:rPr>
              <a:t>технологии</a:t>
            </a:r>
          </a:p>
          <a:p>
            <a:r>
              <a:rPr lang="ru-RU" sz="3600" dirty="0" err="1" smtClean="0">
                <a:solidFill>
                  <a:srgbClr val="002060"/>
                </a:solidFill>
              </a:rPr>
              <a:t>Здоровьесберегающие</a:t>
            </a:r>
            <a:r>
              <a:rPr lang="ru-RU" sz="3600" dirty="0" smtClean="0">
                <a:solidFill>
                  <a:srgbClr val="002060"/>
                </a:solidFill>
              </a:rPr>
              <a:t> технологии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286544" cy="654032"/>
          </a:xfrm>
          <a:solidFill>
            <a:srgbClr val="FFC000"/>
          </a:solidFill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900634"/>
          </a:xfrm>
        </p:spPr>
        <p:txBody>
          <a:bodyPr/>
          <a:lstStyle/>
          <a:p>
            <a:r>
              <a:rPr lang="ru-RU" sz="1800" b="1" dirty="0" smtClean="0"/>
              <a:t>Проблемная ситуация</a:t>
            </a:r>
            <a:r>
              <a:rPr lang="ru-RU" sz="1800" dirty="0" smtClean="0"/>
              <a:t> – условия, возникающие тогда, когда для осмысления чего-либо или совершения каких-то необходимых операций у учащихся не хватает знаний или известных способов действий, т.е. у них возникает интеллектуальное затруднение.</a:t>
            </a:r>
          </a:p>
          <a:p>
            <a:pPr>
              <a:buNone/>
            </a:pPr>
            <a:r>
              <a:rPr lang="ru-RU" sz="1800" b="1" dirty="0" smtClean="0"/>
              <a:t>    Сущность </a:t>
            </a:r>
            <a:r>
              <a:rPr lang="ru-RU" sz="1800" b="1" dirty="0" smtClean="0"/>
              <a:t>проблемного обучения</a:t>
            </a:r>
            <a:endParaRPr lang="ru-RU" sz="1800" dirty="0" smtClean="0"/>
          </a:p>
          <a:p>
            <a:pPr lvl="0"/>
            <a:r>
              <a:rPr lang="ru-RU" sz="1800" dirty="0" smtClean="0"/>
              <a:t>организация педагогом проблемных ситуаций в учебно-познавательной работе обучающихся; </a:t>
            </a:r>
          </a:p>
          <a:p>
            <a:pPr lvl="0"/>
            <a:r>
              <a:rPr lang="ru-RU" sz="1800" dirty="0" smtClean="0"/>
              <a:t>управление поисковой деятельностью детей по усвоению новых знаний и способов действий путём решения проблемных задач. </a:t>
            </a:r>
            <a:endParaRPr lang="ru-RU" sz="1800" dirty="0" smtClean="0"/>
          </a:p>
          <a:p>
            <a:pPr lvl="0"/>
            <a:r>
              <a:rPr lang="ru-RU" sz="1800" b="1" dirty="0" smtClean="0"/>
              <a:t>Например, </a:t>
            </a:r>
            <a:r>
              <a:rPr lang="ru-RU" sz="1800" dirty="0" smtClean="0"/>
              <a:t>при изучении темы «Гидролиз солей» перед учениками ставится вопрос : «Каков характер среды в растворах солей?» Многие высказывают гипотезу, что если в растворах кислот и щелочей, соответственно кислотный и щелочной характер среды, то в солях- нейтральная</a:t>
            </a:r>
            <a:r>
              <a:rPr lang="ru-RU" sz="1800" dirty="0" smtClean="0"/>
              <a:t>.</a:t>
            </a:r>
            <a:r>
              <a:rPr lang="ru-RU" sz="1800" dirty="0" smtClean="0"/>
              <a:t> Высказанную гипотезу предлагается проверить в ходе самостоятельного лабораторного эксперимента с растворами трех предложенных солей.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1143000"/>
          </a:xfrm>
          <a:solidFill>
            <a:srgbClr val="FFC000"/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Проблемные  ситуации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00200"/>
            <a:ext cx="7186634" cy="4525963"/>
          </a:xfrm>
        </p:spPr>
        <p:txBody>
          <a:bodyPr/>
          <a:lstStyle/>
          <a:p>
            <a:r>
              <a:rPr lang="ru-RU" sz="1600" dirty="0" smtClean="0"/>
              <a:t>Например,  после  объяснения  темы «Коррозия  металлов»  предлагаю  учащимся  обсудить  следующие  вопросы: Какую  яхту  лучше  выбрать  для  кругосветного  путешествия:    «Серебряная  птица»- вся из алюминия с  сияющими  медными  заклепками  или  «Огнедышащий дракон» - вся  из  меди,  с  новенькими  алюминиевыми  заклепками?  Почему  долго  не  портятся  консервы  в  железных  банках? </a:t>
            </a:r>
          </a:p>
          <a:p>
            <a:r>
              <a:rPr lang="ru-RU" sz="1600" b="1" i="1" dirty="0" smtClean="0"/>
              <a:t>Тема</a:t>
            </a:r>
            <a:r>
              <a:rPr lang="ru-RU" sz="1600" b="1" dirty="0" smtClean="0"/>
              <a:t>: </a:t>
            </a:r>
            <a:r>
              <a:rPr lang="ru-RU" sz="1600" dirty="0" smtClean="0"/>
              <a:t>«Оксиды углерода» 9 класс.</a:t>
            </a:r>
          </a:p>
          <a:p>
            <a:r>
              <a:rPr lang="ru-RU" sz="1600" dirty="0" smtClean="0"/>
              <a:t>    В Италии существует пещера, которую назвали «собачья пещера». В ней человек стоя может находиться длительное время, а забежавшие низкорослые животные задыхаются и гибнут. В этом случае эмоциональная реакция учащихся является дополнительной мотивацией постановки учебной </a:t>
            </a:r>
            <a:r>
              <a:rPr lang="ru-RU" sz="1600" dirty="0" smtClean="0"/>
              <a:t>проблемы.</a:t>
            </a:r>
          </a:p>
          <a:p>
            <a:r>
              <a:rPr lang="ru-RU" sz="1600" dirty="0" smtClean="0"/>
              <a:t>Предложение решить экспериментальную задачу  (например: разбирая реактивы на складе,  рабочие обнаружили забытую бутыль с бесцветной жидкостью. Этикетка на бутыли была наполовину оторвана, сохранилось только «…</a:t>
            </a:r>
            <a:r>
              <a:rPr lang="ru-RU" sz="1600" dirty="0" err="1" smtClean="0"/>
              <a:t>рная</a:t>
            </a:r>
            <a:r>
              <a:rPr lang="ru-RU" sz="1600" dirty="0" smtClean="0"/>
              <a:t> кислота». Как определить что за кислота в бутыли?).</a:t>
            </a:r>
            <a:r>
              <a:rPr lang="ru-RU" sz="1600" dirty="0" smtClean="0"/>
              <a:t>   </a:t>
            </a: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7500990" cy="1071570"/>
          </a:xfrm>
          <a:solidFill>
            <a:srgbClr val="FFC000"/>
          </a:solidFill>
        </p:spPr>
        <p:txBody>
          <a:bodyPr anchor="ctr"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Технология проектного обучения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8072494" cy="5286412"/>
          </a:xfrm>
          <a:solidFill>
            <a:schemeClr val="bg2">
              <a:lumMod val="25000"/>
              <a:lumOff val="75000"/>
            </a:schemeClr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Метод проектов </a:t>
            </a:r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1900" dirty="0" smtClean="0">
                <a:solidFill>
                  <a:srgbClr val="002060"/>
                </a:solidFill>
              </a:rPr>
              <a:t>совокупность учебно-познавательных приемов, которые позволяют решить ту или иную проблему в результате самостоятельных действий учащихся в процессе обучения и вне его, с обязательной презентацией результатов.  Это педагогическая технология, которая включает в себя совокупность исследовательских, поисковых, проблемных методов.  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Цели проектного обучения:</a:t>
            </a:r>
            <a:endParaRPr lang="ru-RU" sz="1900" dirty="0" smtClean="0">
              <a:solidFill>
                <a:srgbClr val="002060"/>
              </a:solidFill>
            </a:endParaRP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Развивать у учащихся коммуникабельность и умение сотрудничать,</a:t>
            </a: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 умение искать пути решения поставленной задачи;</a:t>
            </a: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Развивать у учащихся исследовательские умения.</a:t>
            </a:r>
          </a:p>
          <a:p>
            <a:pPr lvl="0"/>
            <a:r>
              <a:rPr lang="ru-RU" sz="1900" dirty="0" smtClean="0">
                <a:solidFill>
                  <a:srgbClr val="002060"/>
                </a:solidFill>
              </a:rPr>
              <a:t>Развитие творческого потенциала учащихся.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868346"/>
          </a:xfrm>
          <a:solidFill>
            <a:srgbClr val="FFC000"/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Темы проектных работ: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829196"/>
          </a:xfrm>
        </p:spPr>
        <p:txBody>
          <a:bodyPr/>
          <a:lstStyle/>
          <a:p>
            <a:r>
              <a:rPr lang="ru-RU" sz="2400" dirty="0" smtClean="0"/>
              <a:t>Экологическая проблема: загрязнение  воды, воздуха, почвы; потепление климата; причины появления «озоновых дыр».</a:t>
            </a:r>
          </a:p>
          <a:p>
            <a:r>
              <a:rPr lang="ru-RU" sz="2400" dirty="0" smtClean="0"/>
              <a:t>Организация рационального питания: влияние пищевых добавок и жиров на организм.</a:t>
            </a:r>
          </a:p>
          <a:p>
            <a:r>
              <a:rPr lang="ru-RU" sz="2400" dirty="0" smtClean="0"/>
              <a:t>Медицина и химия: лекарства , их побочное действие на организм; наркотические вещества и их вред</a:t>
            </a:r>
            <a:endParaRPr lang="ru-RU" sz="2400" dirty="0"/>
          </a:p>
        </p:txBody>
      </p:sp>
      <p:pic>
        <p:nvPicPr>
          <p:cNvPr id="4" name="Picture 4" descr="Копия ac242fedf33b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714884"/>
            <a:ext cx="2276500" cy="177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7115196" cy="1143000"/>
          </a:xfrm>
          <a:solidFill>
            <a:srgbClr val="FFC000"/>
          </a:solidFill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Технология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разноуровневого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обучения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Цель технологии уровневой дифференциации: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обеспечение достижения всеми учащимися базового уровня подготовки по предметам;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создание условий учащимся, проявляющим интерес и способности к предмету для усвоения материала на более высоком уровне.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- активизация  мышления  обучающихся с разным уровнем подготовки;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- снятие неуверенности у слабых    обучающихся  перед сильными.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  <a:solidFill>
            <a:srgbClr val="FFC000"/>
          </a:solidFill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Технология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разноуровневого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обучения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214422"/>
            <a:ext cx="7115196" cy="5214974"/>
          </a:xfrm>
        </p:spPr>
        <p:txBody>
          <a:bodyPr/>
          <a:lstStyle/>
          <a:p>
            <a:r>
              <a:rPr lang="ru-RU" sz="1600" b="1" dirty="0" smtClean="0"/>
              <a:t>Например, в процессе изучения темы « Теория электролитической  диссоциации» в 9 классе закрепление знаний провожу по вопросам нарастающей трудности:</a:t>
            </a:r>
          </a:p>
          <a:p>
            <a:r>
              <a:rPr lang="ru-RU" sz="1600" b="1" dirty="0" smtClean="0"/>
              <a:t> Что такое электролитическая диссоциация?</a:t>
            </a:r>
          </a:p>
          <a:p>
            <a:r>
              <a:rPr lang="ru-RU" sz="1600" b="1" dirty="0" smtClean="0"/>
              <a:t> Почему одни вещества проводят электрический ток, а другие нет?</a:t>
            </a:r>
          </a:p>
          <a:p>
            <a:r>
              <a:rPr lang="ru-RU" sz="1600" b="1" dirty="0" smtClean="0"/>
              <a:t> Чем отличается атом от иона?</a:t>
            </a:r>
          </a:p>
          <a:p>
            <a:r>
              <a:rPr lang="ru-RU" sz="1600" b="1" dirty="0" smtClean="0"/>
              <a:t> Составить строение атома кальция и иона Ca</a:t>
            </a:r>
            <a:r>
              <a:rPr lang="ru-RU" sz="1600" b="1" baseline="30000" dirty="0" smtClean="0"/>
              <a:t>2+</a:t>
            </a:r>
            <a:endParaRPr lang="ru-RU" sz="1600" b="1" dirty="0" smtClean="0"/>
          </a:p>
          <a:p>
            <a:r>
              <a:rPr lang="ru-RU" sz="1600" b="1" dirty="0" smtClean="0"/>
              <a:t> Наиболее сильным электролитом является: HF, </a:t>
            </a:r>
            <a:r>
              <a:rPr lang="ru-RU" sz="1600" b="1" dirty="0" err="1" smtClean="0"/>
              <a:t>HCl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HBr</a:t>
            </a:r>
            <a:r>
              <a:rPr lang="ru-RU" sz="1600" b="1" dirty="0" smtClean="0"/>
              <a:t>, HI</a:t>
            </a:r>
          </a:p>
          <a:p>
            <a:r>
              <a:rPr lang="ru-RU" sz="1600" b="1" dirty="0" smtClean="0"/>
              <a:t>Осадок выпадет при взаимодействии растворов:</a:t>
            </a:r>
          </a:p>
          <a:p>
            <a:r>
              <a:rPr lang="ru-RU" sz="1600" b="1" dirty="0" smtClean="0"/>
              <a:t> </a:t>
            </a:r>
            <a:r>
              <a:rPr lang="en-US" sz="1600" b="1" dirty="0" smtClean="0"/>
              <a:t>1.H</a:t>
            </a:r>
            <a:r>
              <a:rPr lang="en-US" sz="1600" b="1" baseline="-25000" dirty="0" smtClean="0"/>
              <a:t>3</a:t>
            </a:r>
            <a:r>
              <a:rPr lang="en-US" sz="1600" b="1" dirty="0" smtClean="0"/>
              <a:t>PO</a:t>
            </a:r>
            <a:r>
              <a:rPr lang="en-US" sz="1600" b="1" baseline="-25000" dirty="0" smtClean="0"/>
              <a:t>4 </a:t>
            </a:r>
            <a:r>
              <a:rPr lang="ru-RU" sz="1600" b="1" baseline="-25000" dirty="0" smtClean="0"/>
              <a:t>и</a:t>
            </a:r>
            <a:r>
              <a:rPr lang="en-US" sz="1600" b="1" baseline="-25000" dirty="0" smtClean="0"/>
              <a:t> </a:t>
            </a:r>
            <a:r>
              <a:rPr lang="en-US" sz="1600" b="1" dirty="0" smtClean="0"/>
              <a:t>KOH</a:t>
            </a:r>
            <a:endParaRPr lang="ru-RU" sz="1600" b="1" dirty="0" smtClean="0"/>
          </a:p>
          <a:p>
            <a:r>
              <a:rPr lang="en-US" sz="1600" b="1" dirty="0" smtClean="0"/>
              <a:t> 2.Na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SO</a:t>
            </a:r>
            <a:r>
              <a:rPr lang="en-US" sz="1600" b="1" baseline="-25000" dirty="0" smtClean="0"/>
              <a:t>3 </a:t>
            </a:r>
            <a:r>
              <a:rPr lang="ru-RU" sz="1600" b="1" baseline="-25000" dirty="0" smtClean="0"/>
              <a:t>и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SO</a:t>
            </a:r>
            <a:r>
              <a:rPr lang="en-US" sz="1600" b="1" baseline="-25000" dirty="0" smtClean="0"/>
              <a:t>4</a:t>
            </a:r>
            <a:endParaRPr lang="ru-RU" sz="1600" b="1" dirty="0" smtClean="0"/>
          </a:p>
          <a:p>
            <a:r>
              <a:rPr lang="en-US" sz="1600" b="1" baseline="-25000" dirty="0" smtClean="0"/>
              <a:t> </a:t>
            </a:r>
            <a:r>
              <a:rPr lang="en-US" sz="1600" b="1" dirty="0" smtClean="0"/>
              <a:t>3.FeCl</a:t>
            </a:r>
            <a:r>
              <a:rPr lang="en-US" sz="1600" b="1" baseline="-25000" dirty="0" smtClean="0"/>
              <a:t>3 </a:t>
            </a:r>
            <a:r>
              <a:rPr lang="ru-RU" sz="1600" b="1" baseline="-25000" dirty="0" smtClean="0"/>
              <a:t>и</a:t>
            </a:r>
            <a:r>
              <a:rPr lang="en-US" sz="1600" b="1" baseline="-25000" dirty="0" smtClean="0"/>
              <a:t>  </a:t>
            </a:r>
            <a:r>
              <a:rPr lang="en-US" sz="1600" b="1" dirty="0" err="1" smtClean="0"/>
              <a:t>Ba</a:t>
            </a:r>
            <a:r>
              <a:rPr lang="en-US" sz="1600" b="1" dirty="0" smtClean="0"/>
              <a:t>(OH)</a:t>
            </a:r>
            <a:r>
              <a:rPr lang="en-US" sz="1600" b="1" baseline="-25000" dirty="0" smtClean="0"/>
              <a:t>2</a:t>
            </a:r>
            <a:endParaRPr lang="ru-RU" sz="1600" b="1" dirty="0" smtClean="0"/>
          </a:p>
          <a:p>
            <a:r>
              <a:rPr lang="en-US" sz="1600" b="1" dirty="0" smtClean="0"/>
              <a:t> </a:t>
            </a:r>
            <a:r>
              <a:rPr lang="ru-RU" sz="1600" b="1" dirty="0" smtClean="0"/>
              <a:t>4.Cu(NO</a:t>
            </a:r>
            <a:r>
              <a:rPr lang="ru-RU" sz="1600" b="1" baseline="-25000" dirty="0" smtClean="0"/>
              <a:t>3</a:t>
            </a:r>
            <a:r>
              <a:rPr lang="ru-RU" sz="1600" b="1" dirty="0" smtClean="0"/>
              <a:t>) и MgSO</a:t>
            </a:r>
            <a:r>
              <a:rPr lang="ru-RU" sz="1600" b="1" baseline="-25000" dirty="0" smtClean="0"/>
              <a:t>4</a:t>
            </a:r>
            <a:endParaRPr lang="ru-RU" sz="1600" b="1" dirty="0" smtClean="0"/>
          </a:p>
          <a:p>
            <a:r>
              <a:rPr lang="ru-RU" sz="1600" b="1" dirty="0" smtClean="0"/>
              <a:t>  Напишите уравнения этих реакций в молекулярном и ионно-молекулярном виде.         </a:t>
            </a:r>
            <a:r>
              <a:rPr lang="ru-RU" sz="1600" b="1" dirty="0" err="1" smtClean="0"/>
              <a:t>Объясните,почему</a:t>
            </a:r>
            <a:r>
              <a:rPr lang="ru-RU" sz="1600" b="1" dirty="0" smtClean="0"/>
              <a:t> они протекают:</a:t>
            </a:r>
          </a:p>
          <a:p>
            <a:r>
              <a:rPr lang="ru-RU" sz="1600" b="1" dirty="0" smtClean="0"/>
              <a:t>а) </a:t>
            </a:r>
            <a:r>
              <a:rPr lang="ru-RU" sz="1600" b="1" dirty="0" err="1" smtClean="0"/>
              <a:t>хлороводородная</a:t>
            </a:r>
            <a:r>
              <a:rPr lang="ru-RU" sz="1600" b="1" dirty="0" smtClean="0"/>
              <a:t> кислота + гидроксид натрия</a:t>
            </a:r>
          </a:p>
          <a:p>
            <a:r>
              <a:rPr lang="ru-RU" sz="1600" b="1" dirty="0" smtClean="0"/>
              <a:t>б) сульфат натрия +нитрат бария</a:t>
            </a:r>
          </a:p>
          <a:p>
            <a:r>
              <a:rPr lang="ru-RU" sz="1600" b="1" dirty="0" smtClean="0"/>
              <a:t>в) сульфит калия + азотная кислота</a:t>
            </a:r>
            <a:endParaRPr lang="ru-RU" sz="1600" b="1" dirty="0"/>
          </a:p>
        </p:txBody>
      </p:sp>
      <p:pic>
        <p:nvPicPr>
          <p:cNvPr id="4" name="Picture 13" descr="2234858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3286124"/>
            <a:ext cx="21240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643042" y="0"/>
            <a:ext cx="750095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Игровые технологии.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Технология игрового обучения  способствует повышению интереса учащихся к различным видам учебной деятельности и познавательной активности. 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 pitchFamily="34" charset="0"/>
                <a:ea typeface="TimesNewRomanPSMT"/>
                <a:cs typeface="Times New Roman" pitchFamily="18" charset="0"/>
              </a:rPr>
              <a:t>Каждая игра имеет свое методическое обоснование для применения – цель, формы, предполагаемые результаты, характеристика участников процесса и т.д.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 обучения: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инсценировка игры учит обучающихся   анализировать и оценивать сложные проблемы         человеческих взаимоотношений  на  производстве, в профессии, в повседневной  жизни,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выработать правила сотрудничества; - пробуждает интерес к предмету.</a:t>
            </a:r>
          </a:p>
          <a:p>
            <a:r>
              <a:rPr lang="ru-RU" sz="1600" b="1" dirty="0" smtClean="0"/>
              <a:t>«Логические цепочки»</a:t>
            </a:r>
          </a:p>
          <a:p>
            <a:r>
              <a:rPr lang="ru-RU" sz="1600" b="1" dirty="0" smtClean="0"/>
              <a:t>Учитель задает начало фразы: «Алюминий — металл». Первый ученик повторяет его и придумывает продолжение со словами «потому что», «следовательно», «однако». Затем все сказанное повторяет и продолжает следующий ученик. Тот, кто не смог продолжить цепочку, выбывает из игры.</a:t>
            </a:r>
          </a:p>
          <a:p>
            <a:r>
              <a:rPr lang="ru-RU" sz="1600" b="1" dirty="0" smtClean="0"/>
              <a:t>«Продолжи ряд»</a:t>
            </a:r>
          </a:p>
          <a:p>
            <a:r>
              <a:rPr lang="ru-RU" sz="1600" b="1" dirty="0" smtClean="0"/>
              <a:t>Заданы несколько членов ряда. Нужно обнаружить закономерность чередования объектов и продолжить ряд:</a:t>
            </a:r>
          </a:p>
          <a:p>
            <a:r>
              <a:rPr lang="ru-RU" sz="1600" b="1" dirty="0" smtClean="0"/>
              <a:t>а</a:t>
            </a:r>
            <a:r>
              <a:rPr lang="en-US" sz="1600" b="1" dirty="0" smtClean="0"/>
              <a:t>) Li, Al, As,....</a:t>
            </a:r>
            <a:endParaRPr lang="ru-RU" sz="1600" b="1" dirty="0" smtClean="0"/>
          </a:p>
          <a:p>
            <a:r>
              <a:rPr lang="ru-RU" sz="1600" b="1" dirty="0" smtClean="0"/>
              <a:t>б</a:t>
            </a:r>
            <a:r>
              <a:rPr lang="en-US" sz="1600" b="1" dirty="0" smtClean="0"/>
              <a:t>) F-,..., Na+, S2-, </a:t>
            </a:r>
            <a:r>
              <a:rPr lang="en-US" sz="1600" b="1" dirty="0" err="1" smtClean="0"/>
              <a:t>Ar</a:t>
            </a:r>
            <a:r>
              <a:rPr lang="en-US" sz="1600" b="1" dirty="0" smtClean="0"/>
              <a:t>,....</a:t>
            </a:r>
            <a:endParaRPr lang="ru-RU" sz="1600" b="1" dirty="0" smtClean="0"/>
          </a:p>
          <a:p>
            <a:r>
              <a:rPr lang="ru-RU" sz="1600" b="1" dirty="0" smtClean="0"/>
              <a:t>«Кто лишний»</a:t>
            </a:r>
          </a:p>
          <a:p>
            <a:r>
              <a:rPr lang="ru-RU" sz="1600" b="1" dirty="0" smtClean="0"/>
              <a:t>В предложенных ниже рядах присутствуют «лишние» формулы. Найдите их:</a:t>
            </a:r>
          </a:p>
          <a:p>
            <a:r>
              <a:rPr lang="ru-RU" sz="1600" b="1" dirty="0" smtClean="0"/>
              <a:t>а) </a:t>
            </a:r>
            <a:r>
              <a:rPr lang="en-US" sz="1600" b="1" dirty="0" err="1" smtClean="0"/>
              <a:t>NaCl</a:t>
            </a:r>
            <a:r>
              <a:rPr lang="ru-RU" sz="1600" b="1" dirty="0" smtClean="0"/>
              <a:t>, </a:t>
            </a:r>
            <a:r>
              <a:rPr lang="en-US" sz="1600" b="1" dirty="0" err="1" smtClean="0"/>
              <a:t>AgNO</a:t>
            </a:r>
            <a:r>
              <a:rPr lang="ru-RU" sz="1600" b="1" dirty="0" smtClean="0"/>
              <a:t>3, </a:t>
            </a:r>
            <a:r>
              <a:rPr lang="en-US" sz="1600" b="1" dirty="0" err="1" smtClean="0"/>
              <a:t>KCl</a:t>
            </a:r>
            <a:r>
              <a:rPr lang="ru-RU" sz="1600" b="1" dirty="0" smtClean="0"/>
              <a:t>, </a:t>
            </a:r>
            <a:r>
              <a:rPr lang="en-US" sz="1600" b="1" dirty="0" smtClean="0"/>
              <a:t>KNO</a:t>
            </a:r>
            <a:r>
              <a:rPr lang="ru-RU" sz="1600" b="1" dirty="0" smtClean="0"/>
              <a:t>3;</a:t>
            </a:r>
          </a:p>
          <a:p>
            <a:r>
              <a:rPr lang="ru-RU" sz="1600" b="1" dirty="0" smtClean="0"/>
              <a:t>б</a:t>
            </a:r>
            <a:r>
              <a:rPr lang="en-US" sz="1600" b="1" dirty="0" smtClean="0"/>
              <a:t>) H2S, CaSO4, HI, (NH4)2 S</a:t>
            </a:r>
            <a:endParaRPr lang="ru-RU" sz="1600" b="1" dirty="0" smtClean="0"/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  <a:solidFill>
            <a:srgbClr val="FFC000"/>
          </a:solidFill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Информационно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— коммуникационные технологии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/>
          <a:lstStyle/>
          <a:p>
            <a:r>
              <a:rPr lang="ru-RU" sz="2000" dirty="0" smtClean="0"/>
              <a:t>ИКТ помогают решить проблему интенсификации и повышения эффективности учебного процесса путем усиления индивидуального подхода к обучению. В этом случае компьютер выступает как средство управления учебной деятельностью учащихся и выполняет обучающую функцию.</a:t>
            </a:r>
          </a:p>
          <a:p>
            <a:endParaRPr lang="ru-RU" dirty="0"/>
          </a:p>
        </p:txBody>
      </p:sp>
      <p:pic>
        <p:nvPicPr>
          <p:cNvPr id="4" name="Picture 8" descr="за компьютером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929066"/>
            <a:ext cx="2843212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  <a:solidFill>
            <a:srgbClr val="FFC000"/>
          </a:solidFill>
        </p:spPr>
        <p:txBody>
          <a:bodyPr/>
          <a:lstStyle/>
          <a:p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Здоровьесберегающие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технологии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525963"/>
          </a:xfrm>
        </p:spPr>
        <p:txBody>
          <a:bodyPr/>
          <a:lstStyle/>
          <a:p>
            <a:r>
              <a:rPr lang="ru-RU" sz="2000" dirty="0" smtClean="0"/>
              <a:t>Под </a:t>
            </a:r>
            <a:r>
              <a:rPr lang="ru-RU" sz="2000" dirty="0" err="1" smtClean="0"/>
              <a:t>здоровьесберегающими</a:t>
            </a:r>
            <a:r>
              <a:rPr lang="ru-RU" sz="2000" dirty="0" smtClean="0"/>
              <a:t> технологиями понимают </a:t>
            </a:r>
            <a:r>
              <a:rPr lang="ru-RU" sz="2000" b="1" dirty="0" smtClean="0"/>
              <a:t>совокупность приемов, методов, методик, средств обучения и подходов к образовательному процессу, при котором выполняются как минимум четыре требования:</a:t>
            </a:r>
            <a:endParaRPr lang="ru-RU" sz="2000" dirty="0" smtClean="0"/>
          </a:p>
          <a:p>
            <a:r>
              <a:rPr lang="ru-RU" sz="2000" dirty="0" smtClean="0"/>
              <a:t>1.учет индивидуальных особенностей ребенка,</a:t>
            </a:r>
          </a:p>
          <a:p>
            <a:r>
              <a:rPr lang="ru-RU" sz="2000" dirty="0" smtClean="0"/>
              <a:t>2.воспитание умения ребенка самостоятельно защищать себя от стрессов, оскорблений,             обучение его средствам психологической защиты,</a:t>
            </a:r>
          </a:p>
          <a:p>
            <a:r>
              <a:rPr lang="ru-RU" sz="2000" dirty="0" smtClean="0"/>
              <a:t>3.недопущение чрезмерной изнуряющей интеллектуальной нагрузки при усвоении учебного материала,</a:t>
            </a:r>
          </a:p>
          <a:p>
            <a:r>
              <a:rPr lang="ru-RU" sz="2000" dirty="0" smtClean="0"/>
              <a:t>4.обеспечение такого подхода к образовательному процессу, который гарантирует поддержание только благоприятного морально – психологического климата в коллективе.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725602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«Надо учить не содержанию науки,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а деятельности по ее усвоению».     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В.Г.Белинский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Личностный </a:t>
            </a:r>
            <a:r>
              <a:rPr lang="ru-RU" sz="2400" dirty="0" smtClean="0">
                <a:solidFill>
                  <a:srgbClr val="002060"/>
                </a:solidFill>
              </a:rPr>
              <a:t>подход – это индивидуальный  подход к каждому ученику, помогающий ему в осознании себя личностью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" name="Picture 4" descr="Рисунок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357694"/>
            <a:ext cx="41783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142852"/>
            <a:ext cx="6715172" cy="148592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Основной замысел личностно-ориентированного урока состоит в том, чтобы раскрыть содержание субъектного опыта учеников по рассматриваемой теме, согласовать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его с задаваемым знанием и перевести в соответствующее научное   содержание («окультурить»).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2071678"/>
            <a:ext cx="6970732" cy="478632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В. Гете сказал</a:t>
            </a:r>
            <a:r>
              <a:rPr lang="ru-RU" sz="2000" dirty="0" smtClean="0"/>
              <a:t>: «Человек должен верить,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что непонятное можно понять…»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Не </a:t>
            </a:r>
            <a:r>
              <a:rPr lang="ru-RU" sz="2000" dirty="0" smtClean="0"/>
              <a:t>секрет 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что ученикам на уроке интересно тогда, когда понятно.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Для того чтобы учиться с интересом и увлечением,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обучающиеся должны быть вовлечены в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разнохарактерную деятельность на основе личного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                                       опыта.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/>
              <a:t>          </a:t>
            </a:r>
            <a:r>
              <a:rPr lang="ru-RU" sz="2400" dirty="0" smtClean="0"/>
              <a:t>Помочь им в этом – </a:t>
            </a: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задача всех учителей!</a:t>
            </a:r>
            <a:r>
              <a:rPr lang="ru-RU" sz="2000" dirty="0" smtClean="0"/>
              <a:t>    </a:t>
            </a:r>
          </a:p>
        </p:txBody>
      </p:sp>
      <p:pic>
        <p:nvPicPr>
          <p:cNvPr id="17412" name="Picture 5" descr="умни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785926"/>
            <a:ext cx="2143140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  <a:solidFill>
            <a:srgbClr val="FFC000"/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Личностно-ориентированная педагогика открывает новые принципиальные подходы и тенденции в решении вопросов «чему» и «как» учить сегодня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1582341"/>
            <a:ext cx="67151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Содержание обучения рассматривается как средство развития личности, а не как самодовлеющая цель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Обучение ведется, прежде всего, обобщенным знаниям, умениям и навыкам и способам мышления; осуществляется объединение, интеграция различных дисциплин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Достигается вариантность и дифференциация обучения на основе деятельного подхода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Активно используется положительная стимуляция 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286544" cy="1011222"/>
          </a:xfrm>
          <a:solidFill>
            <a:srgbClr val="FFC000"/>
          </a:solidFill>
        </p:spPr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Личностно-ориентированные технологии имеют следующие особенности: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600200"/>
            <a:ext cx="6615130" cy="4900634"/>
          </a:xfrm>
        </p:spPr>
        <p:txBody>
          <a:bodyPr/>
          <a:lstStyle/>
          <a:p>
            <a:pPr lvl="0"/>
            <a:r>
              <a:rPr lang="ru-RU" sz="2000" b="1" dirty="0" smtClean="0"/>
              <a:t>Продумывание учителем возможностей для самостоятельного проявления учеников. Предоставления им возможности задавать вопросы, высказывать оригинальные идеи и гипотезы.</a:t>
            </a:r>
          </a:p>
          <a:p>
            <a:pPr lvl="0"/>
            <a:r>
              <a:rPr lang="ru-RU" sz="2000" b="1" dirty="0" smtClean="0"/>
              <a:t>Организация обмена мыслями, мнениями, оценками. Стимулирование учащихся к дополнению и анализу ответов товарищей.</a:t>
            </a:r>
          </a:p>
          <a:p>
            <a:pPr lvl="0"/>
            <a:r>
              <a:rPr lang="ru-RU" sz="2000" b="1" dirty="0" smtClean="0"/>
              <a:t>Стремление к созданию ситуации успеха для каждого обучаемого.</a:t>
            </a:r>
          </a:p>
          <a:p>
            <a:pPr lvl="0"/>
            <a:r>
              <a:rPr lang="ru-RU" sz="2000" b="1" dirty="0" smtClean="0"/>
              <a:t>Побуждение учащихся к поиску альтернативной информации при подготовке к уроку.</a:t>
            </a:r>
          </a:p>
          <a:p>
            <a:pPr lvl="0"/>
            <a:r>
              <a:rPr lang="ru-RU" sz="2000" b="1" dirty="0" smtClean="0"/>
              <a:t>Продуманное чередование видов работ, типов заданий, что уменьшает утомляемость учащихся.</a:t>
            </a:r>
          </a:p>
          <a:p>
            <a:endParaRPr lang="ru-RU" dirty="0"/>
          </a:p>
        </p:txBody>
      </p:sp>
      <p:pic>
        <p:nvPicPr>
          <p:cNvPr id="5" name="Picture 25" descr="Копия teac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00306"/>
            <a:ext cx="133984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42" y="274638"/>
            <a:ext cx="7043758" cy="1143000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Как ключевое звено любой образовательной технологии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урок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традиционно содержит следующие этапы: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773238"/>
            <a:ext cx="6826270" cy="451328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момент, восприятие, осознание и закрепление в памяти информации;</a:t>
            </a:r>
          </a:p>
          <a:p>
            <a:pPr marL="571500" indent="-571500" eaLnBrk="1" hangingPunct="1"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Овладение навыками (на основе усвоенной информации) и опытом творческой деятельности;</a:t>
            </a:r>
          </a:p>
          <a:p>
            <a:pPr marL="571500" indent="-571500" eaLnBrk="1" hangingPunct="1"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Усвоение системы норм и опыта эмоционального отношения к миру и деятельности в нем;</a:t>
            </a:r>
          </a:p>
          <a:p>
            <a:pPr marL="571500" indent="-571500" eaLnBrk="1" hangingPunct="1"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и самоконтроль учителя и учащихся. При этом на каждом уроке целенаправленно решаются и задачи воспитания.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</a:rPr>
              <a:t>Этапы организации личностно- ориентированного урока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357422" y="1700212"/>
            <a:ext cx="450059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Совместное   целеполагание</a:t>
            </a:r>
          </a:p>
        </p:txBody>
      </p:sp>
      <p:sp>
        <p:nvSpPr>
          <p:cNvPr id="7173" name="Line 11"/>
          <p:cNvSpPr>
            <a:spLocks noChangeShapeType="1"/>
          </p:cNvSpPr>
          <p:nvPr/>
        </p:nvSpPr>
        <p:spPr bwMode="auto">
          <a:xfrm>
            <a:off x="2987675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13"/>
          <p:cNvSpPr>
            <a:spLocks noChangeShapeType="1"/>
          </p:cNvSpPr>
          <p:nvPr/>
        </p:nvSpPr>
        <p:spPr bwMode="auto">
          <a:xfrm>
            <a:off x="2987675" y="20605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143108" y="3213100"/>
            <a:ext cx="566898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Презентация новых знаний с учетом предпочтений</a:t>
            </a:r>
          </a:p>
        </p:txBody>
      </p:sp>
      <p:sp>
        <p:nvSpPr>
          <p:cNvPr id="7176" name="Line 15"/>
          <p:cNvSpPr>
            <a:spLocks noChangeShapeType="1"/>
          </p:cNvSpPr>
          <p:nvPr/>
        </p:nvSpPr>
        <p:spPr bwMode="auto">
          <a:xfrm>
            <a:off x="2987675" y="37163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1692275" y="407670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Обратная связь по особой форме</a:t>
            </a:r>
          </a:p>
        </p:txBody>
      </p:sp>
      <p:sp>
        <p:nvSpPr>
          <p:cNvPr id="7178" name="Line 18"/>
          <p:cNvSpPr>
            <a:spLocks noChangeShapeType="1"/>
          </p:cNvSpPr>
          <p:nvPr/>
        </p:nvSpPr>
        <p:spPr bwMode="auto">
          <a:xfrm>
            <a:off x="2987675" y="44370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2124075" y="4797425"/>
            <a:ext cx="4968875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Применение и закрепление знаний</a:t>
            </a:r>
          </a:p>
        </p:txBody>
      </p:sp>
      <p:sp>
        <p:nvSpPr>
          <p:cNvPr id="7180" name="Line 20"/>
          <p:cNvSpPr>
            <a:spLocks noChangeShapeType="1"/>
          </p:cNvSpPr>
          <p:nvPr/>
        </p:nvSpPr>
        <p:spPr bwMode="auto">
          <a:xfrm>
            <a:off x="2987675" y="52292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2484438" y="5516563"/>
            <a:ext cx="4103687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Обратная связь и коррекция</a:t>
            </a:r>
          </a:p>
        </p:txBody>
      </p:sp>
      <p:sp>
        <p:nvSpPr>
          <p:cNvPr id="7182" name="Line 22"/>
          <p:cNvSpPr>
            <a:spLocks noChangeShapeType="1"/>
          </p:cNvSpPr>
          <p:nvPr/>
        </p:nvSpPr>
        <p:spPr bwMode="auto">
          <a:xfrm>
            <a:off x="2987675" y="59499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2771775" y="6237288"/>
            <a:ext cx="31686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Итоговый контроль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2571736" y="2349500"/>
            <a:ext cx="500066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Актуализация личностного опыта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64" grpId="0" animBg="1"/>
      <p:bldP spid="45070" grpId="0" animBg="1"/>
      <p:bldP spid="45072" grpId="0" animBg="1"/>
      <p:bldP spid="45075" grpId="0" animBg="1"/>
      <p:bldP spid="45077" grpId="0" animBg="1"/>
      <p:bldP spid="45079" grpId="0" animBg="1"/>
      <p:bldP spid="450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571504"/>
          </a:xfrm>
          <a:solidFill>
            <a:srgbClr val="FFC000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Сравнение целей деятельности учителя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76" y="714357"/>
          <a:ext cx="8001024" cy="6213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12"/>
                <a:gridCol w="4000512"/>
              </a:tblGrid>
              <a:tr h="357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Традиционный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Личностно-ориентированный урок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3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1. Обучает всех учащихся установленной сумме знаний, умений и навыков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1. Способствует эффективному накоплению каждым учеником своего собственного личностного опыта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3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2.Определяет учебные задания, форму работы учащихся и демонстрирует им образец правильного выполнения заданий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2.Предлагает учащимся на выбор различные учебные задания и формы работы, поощряет ребят к самостоятельному поиску путей решения этих заданий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3.Старается заинтересовать учащихся в том учебном материале, который предлагает сам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3. Стремится выявить реальные интересы учащихся и согласовать с ними подбор и организацию учебного материала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4.Проводит индивидуальные занятия с отстающими или наиболее подготовленными учащимися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4. Ведёт индивидуальную беседу с каждым учеником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7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5. Планирует и направляет ученическую деятельность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5. Помогает учащимся самостоятельно спланировать свою деятельность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7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6. Оценивает результаты работы учащихся, подмечая и исправляя допущенные ошибки</a:t>
                      </a:r>
                      <a:endParaRPr lang="ru-RU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6. Поощряет учащихся самостоятельно оценивать результаты их работы и исправлять допущенные ошибки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3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7. Разрешает разрешающие конфликты между учениками: поощряет правых и наказывает виноватых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7. Побуждает учащихся обсуждать возникающие между ними конфликтные ситуации и самостоятельно искать пути их разрешения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429552" cy="928694"/>
          </a:xfrm>
          <a:solidFill>
            <a:srgbClr val="FFC000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Сравнение логики и структуры  деятельности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учителя и учащихся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35863106"/>
              </p:ext>
            </p:extLst>
          </p:nvPr>
        </p:nvGraphicFramePr>
        <p:xfrm>
          <a:off x="1000100" y="1142985"/>
          <a:ext cx="7929618" cy="5771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954"/>
                <a:gridCol w="4032664"/>
              </a:tblGrid>
              <a:tr h="582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Традиционное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обучение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Личностно-ориентированное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обучение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8130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Ученик не является субъектом деятельности, разрушена её целостность, слаба мотивация, личностный смысл учения, они определяются чаще всего не самой деятельностью, а внешними воздействиями.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Ученик становится субъектом деятельности, осуществляет её целостно на всех этапах, осознаёт процесс учения и управляет им.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4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 Учитель выступает как информатор, транслятор культуры, основной способ управления - авторитарный, основанный на принуждении и стимулировании деятельности ученика с помощью оценки и отметки.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 Учитель становится координатором, организатором деятельности учеников, в процессе которой учит его осуществлять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целеполагание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овладевать способами и приёмами учебной деятельности, формирует критерии и навыки самоанализа.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08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 Основная задача обучения - усвоение и воспроизведение учащимися переданной им информации, способов деятельности.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3. Основная задача обучения -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самоопределения личности в культуре, открытие учащимися новых знаний и способов деятельности, перевод ученика в режим саморазвития.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  <a:solidFill>
            <a:srgbClr val="FFC000"/>
          </a:solidFill>
        </p:spPr>
        <p:txBody>
          <a:bodyPr/>
          <a:lstStyle/>
          <a:p>
            <a:r>
              <a:rPr lang="ru-RU" b="1" dirty="0" smtClean="0"/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Результативность образовательного процесса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определяют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педагогические технологии.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643042" y="1500174"/>
            <a:ext cx="728667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Образовательные технологии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набор  операций  по конструированию,  формированию  и  контролю   знаний,  умений,  навыков  и  отношений  в  соответствии с поставленными целями.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Педагогическая технология означает системную совокупность и порядок функционирования всех личностных, инструментальных и методологических средств, используемых для достижения педагогических целей (М.В.Кларин)».</a:t>
            </a: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Личностно-ориентированная педагогика открывает новые принципиальные подходы и тенденции в решении вопросов «чему» и «как» учить сегодня.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личностно-ориентированном уроке создается та учебная ситуация, когда не только излагаются знания, но и раскрываются, формируются и реализуется личностные особенности учащихся. На таком уроке господствует эмоционально положительный настрой учащихся на работу.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1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497A"/>
      </a:hlink>
      <a:folHlink>
        <a:srgbClr val="3F315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1558</Words>
  <Application>Microsoft Office PowerPoint</Application>
  <PresentationFormat>Экран (4:3)</PresentationFormat>
  <Paragraphs>153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1_Тема Office</vt:lpstr>
      <vt:lpstr>Слайд 1</vt:lpstr>
      <vt:lpstr>«Надо учить не содержанию науки,                       а деятельности по ее усвоению».                                                                           В.Г.Белинский </vt:lpstr>
      <vt:lpstr>Личностно-ориентированная педагогика открывает новые принципиальные подходы и тенденции в решении вопросов «чему» и «как» учить сегодня</vt:lpstr>
      <vt:lpstr>Личностно-ориентированные технологии имеют следующие особенности:</vt:lpstr>
      <vt:lpstr>Как ключевое звено любой образовательной технологии урок традиционно содержит следующие этапы:</vt:lpstr>
      <vt:lpstr>Этапы организации личностно- ориентированного урока</vt:lpstr>
      <vt:lpstr>Сравнение целей деятельности учителя</vt:lpstr>
      <vt:lpstr>Сравнение логики и структуры  деятельности учителя и учащихся</vt:lpstr>
      <vt:lpstr> Результативность образовательного процесса определяют  педагогические технологии. </vt:lpstr>
      <vt:lpstr>Основные технологии ЛОО </vt:lpstr>
      <vt:lpstr>Проблемное обучение</vt:lpstr>
      <vt:lpstr>Проблемные  ситуации</vt:lpstr>
      <vt:lpstr>Технология проектного обучения</vt:lpstr>
      <vt:lpstr>Темы проектных работ: </vt:lpstr>
      <vt:lpstr>Технология разноуровневого обучения</vt:lpstr>
      <vt:lpstr>Технология разноуровневого обучения</vt:lpstr>
      <vt:lpstr>Слайд 17</vt:lpstr>
      <vt:lpstr>Информационно — коммуникационные технологии </vt:lpstr>
      <vt:lpstr>Здоровьесберегающие технологии </vt:lpstr>
      <vt:lpstr>Основной замысел личностно-ориентированного урока состоит в том, чтобы раскрыть содержание субъектного опыта учеников по рассматриваемой теме, согласовать его с задаваемым знанием и перевести в соответствующее научное   содержание («окультурить»).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2014-07-17T09:10:52Z</dcterms:created>
  <dcterms:modified xsi:type="dcterms:W3CDTF">2022-10-09T20:51:48Z</dcterms:modified>
</cp:coreProperties>
</file>