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6" r:id="rId27"/>
    <p:sldId id="282" r:id="rId28"/>
    <p:sldId id="283" r:id="rId29"/>
    <p:sldId id="284" r:id="rId30"/>
    <p:sldId id="285" r:id="rId31"/>
    <p:sldId id="287" r:id="rId32"/>
    <p:sldId id="288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75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38D7C-5273-461C-A12E-6CD3677B1156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2C9CB-F429-4DC3-BA5B-047681633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0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Варианты образа жизни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C9CB-F429-4DC3-BA5B-047681633FD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8011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Влияние на разные органы </a:t>
            </a:r>
            <a:br>
              <a:rPr lang="ru-RU" dirty="0" smtClean="0"/>
            </a:br>
            <a:r>
              <a:rPr lang="en-US" dirty="0" smtClean="0"/>
              <a:t>http://www.grandars.ru/college/medicina/vliyanie-alkogolya-na-organizm.html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C9CB-F429-4DC3-BA5B-047681633FD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88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Компоненты здорового образа жизни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C9CB-F429-4DC3-BA5B-047681633FD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681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Здоровое питание обеспечивает защиту от неправильного питания во всех его формах, а также от неинфекционных заболеваний (НИЗ), включая диабет, болезни сердца, инсульт и рак.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Нездоровое питание и отсутствие физической активности являются основными рисками для здоровья во всем мире.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Здоровое питание на протяжении всей жизни способствует профилактике неправильного питания во всех его формах, а также целого ряда неинфекционных заболеваний (НИЗ) и нарушений здоровья. Вместе с тем, рост производства переработанных продуктов, быстрая урбанизация и изменяющийся образ жизни привели к сдвигу в моделях питания. В настоящее время люди потребляют больше продуктов с высоким содержанием калорий, жиров, свободных сахаров и соли/натрия, и многие люди не потребляют достаточно фруктов, овощей и других видов клетчатки, таких как цельные злаки.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Точный состав разнообразного, сбалансированного и здорового питания зависит от индивидуальных особенностей (таких как возраст, пол, образ жизни и степень физической активности), культурного контекста, имеющихся местных продуктов и обычаев в области питания. Однако основные принципы здорового питания остаются одинаковыми.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C9CB-F429-4DC3-BA5B-047681633FD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8382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Большая</a:t>
            </a:r>
            <a:r>
              <a:rPr lang="ru-RU" baseline="0" dirty="0" smtClean="0"/>
              <a:t> часть населения так или иначе употребляет в свой рацион продукты, которые ведут к развитию большого числа заболеваний с грозными осложнениями.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C9CB-F429-4DC3-BA5B-047681633FD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0288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Ежедневное потребление, по меньшей мере, 400 г, или пяти порций, фруктов и овощей снижает риск развития НИЗ (2) и помогает обеспечить ежедневное поступление клетчатки.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отдавать предпочтение ненасыщенным жирам (содержащимся в рыбе, авокадо и орехах, а также в подсолнечном, соевом, рапсовом и оливковом масле) в отличие от насыщенных жиров (содержащихся в жирном мясе, сливочном масле, пальмовом и кокосовом масле, сливках, сыре,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свином сале)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трансжиров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всех видов, включая как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трансжиры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промышленного производства (содержащиеся в запеченных и жареных продуктах, заранее упакованных закусочных и других продуктах, таких как замороженные пиццы, пироги, печенье, вафли, кулинарные жиры и бутербродные смеси), так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трансжиры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естественного происхождения (содержащиеся в мясной и молочной продукции, получаемой от жвачных животных, таких как коровы, овцы, козы и верблюды). Рекомендуется сократить потребление насыщенных жиров до менее 10%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трансжиров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менее 1% от общей потребляемой энергии (5). Особенно следует избегать потребления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трансжиров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промышленного производства, которые не входят в состав здорового питания (4, 6).   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Потребление менее 5 г соли (эквивалентно примерно одной чайной ложке) в день (8). Соль должна быть йодированной. 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C9CB-F429-4DC3-BA5B-047681633FD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8359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50% овощи и часть фрукты - клетчатка</a:t>
            </a:r>
          </a:p>
          <a:p>
            <a:r>
              <a:rPr lang="ru-RU" dirty="0" smtClean="0"/>
              <a:t>25%</a:t>
            </a:r>
            <a:r>
              <a:rPr lang="ru-RU" baseline="0" dirty="0" smtClean="0"/>
              <a:t> мясные и молочные продукты – белок и жиры</a:t>
            </a:r>
          </a:p>
          <a:p>
            <a:r>
              <a:rPr lang="ru-RU" baseline="0" dirty="0" smtClean="0"/>
              <a:t>25% гарнир – углеводы (крупы, картофель, орехи, хлеб)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C9CB-F429-4DC3-BA5B-047681633FD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9554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Ненадлежащее питание во всех его формах является одной из основных причин болезней и ранней смерти матерей и детей. Недостаточность питания, включая дефицит витаминов и минералов, приводит примерно к одной трети всех случаев смерти детей, нарушает здоровое развитие и сказывается на продуктивности на протяжении всей дальнейшей жизни. В то же время возрастающие показатели излишнего веса связаны с ростом хронических болезней. Таковы результаты двойного бремени ненадлежащего питания.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Питание, содержащее необходимые витамины и минералы, жизненно важно для укрепления иммунитета и здорового развития. Нехватки витамина А, цинка, железа и йода являются основными проблемами общественного здравоохранения. Около 2 миллиардов людей в мире получают питание с недостаточным содержанием йода. Более одной трети детей дошкольного возраста в мире страдают от дефицита витамина А. Дефицит витамина А является основной причиной предотвратимой слепоты у детей.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Одной из основных проблем общественного здравоохранения является возрастающее число людей с излишним весом и ожирением в мире. Люди всех возрастных групп и разных уровней образования сталкиваются с этой формой неправильного питания. В результате этого во всем мире возрастают показатели диабета, сердечно-сосудистых заболеваний и других состояний, обусловленных питанием. Эти состояния очень трудно лечить в местах с ограниченными ресурсами и уже перегруженными системами здравоохранения. По данным 2011 года, около 43 миллионов детей в возрасте до пяти лет имеют излишний вес.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C9CB-F429-4DC3-BA5B-047681633FD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258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Физическая инертность (недостаточная физическая активность) является четвертым по значимости фактором риска глобальной смертности (6% случаев смерти в мире). Кроме того, по оценкам, физическая инертность является основной причиной примерно 21-25% случаев рака молочной железы и толстой кишки, 27% случаев диабета и примерно 30% случаев ишемической болезни сердца.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C9CB-F429-4DC3-BA5B-047681633FD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4180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Алкоголь является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психоактивным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веществом, вызывающим зависимость.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C9CB-F429-4DC3-BA5B-047681633FD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30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8F64-07F8-4235-A9B5-D56DC7C198D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8CF10F-CB0F-4696-B0DC-BF1A22C33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8F64-07F8-4235-A9B5-D56DC7C198D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F10F-CB0F-4696-B0DC-BF1A22C33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8F64-07F8-4235-A9B5-D56DC7C198D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F10F-CB0F-4696-B0DC-BF1A22C33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8F64-07F8-4235-A9B5-D56DC7C198D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F10F-CB0F-4696-B0DC-BF1A22C33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8F64-07F8-4235-A9B5-D56DC7C198D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F10F-CB0F-4696-B0DC-BF1A22C33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8F64-07F8-4235-A9B5-D56DC7C198D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F10F-CB0F-4696-B0DC-BF1A22C33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8F64-07F8-4235-A9B5-D56DC7C198D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F10F-CB0F-4696-B0DC-BF1A22C33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8F64-07F8-4235-A9B5-D56DC7C198D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F10F-CB0F-4696-B0DC-BF1A22C33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8F64-07F8-4235-A9B5-D56DC7C198D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F10F-CB0F-4696-B0DC-BF1A22C33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8F64-07F8-4235-A9B5-D56DC7C198D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F10F-CB0F-4696-B0DC-BF1A22C33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8F64-07F8-4235-A9B5-D56DC7C198D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F10F-CB0F-4696-B0DC-BF1A22C33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D88F64-07F8-4235-A9B5-D56DC7C198D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8CF10F-CB0F-4696-B0DC-BF1A22C33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6864" cy="3744416"/>
          </a:xfrm>
        </p:spPr>
        <p:txBody>
          <a:bodyPr/>
          <a:lstStyle/>
          <a:p>
            <a:r>
              <a:rPr lang="ru-RU" sz="4800" dirty="0" smtClean="0"/>
              <a:t>Образ жизни и его последствия: </a:t>
            </a:r>
            <a:br>
              <a:rPr lang="ru-RU" sz="4800" dirty="0" smtClean="0"/>
            </a:br>
            <a:r>
              <a:rPr lang="ru-RU" sz="4800" dirty="0" smtClean="0"/>
              <a:t>Сердечно-сосудистые заболевания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44528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Факты о питании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Ненадлежащее питание </a:t>
            </a:r>
            <a:r>
              <a:rPr lang="ru-RU" dirty="0" smtClean="0"/>
              <a:t>одна из </a:t>
            </a:r>
            <a:r>
              <a:rPr lang="ru-RU" dirty="0"/>
              <a:t>основных причин болезней и ранней смерти матерей и </a:t>
            </a:r>
            <a:r>
              <a:rPr lang="ru-RU" dirty="0" smtClean="0"/>
              <a:t>детей.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Питание, </a:t>
            </a:r>
            <a:r>
              <a:rPr lang="ru-RU" dirty="0"/>
              <a:t>содержащее необходимые витамины и минералы, жизненно важно для укрепления иммунитета и здорового развития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Каждый год увеличивается число людей с излишним весом и ожирением.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Употребление йодированной соли – профилактика йододефицитных состояний.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Излишнее употребление соков ведет к повышению кислотности желудочного сока.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2493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Физическая активность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Физическая активность определяется как какое-либо телодвижение, производимое скелетными мышцами и требующее затрат энергии.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7046" y="2780928"/>
            <a:ext cx="4355976" cy="29039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307150"/>
            <a:ext cx="4860032" cy="233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3983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"/>
            <a:ext cx="8229600" cy="38358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Регулярная физическая активность надлежащей интенсивности:</a:t>
            </a:r>
          </a:p>
          <a:p>
            <a:r>
              <a:rPr lang="ru-RU" dirty="0"/>
              <a:t>улучшает</a:t>
            </a:r>
            <a:r>
              <a:rPr lang="ru-RU" dirty="0" smtClean="0"/>
              <a:t> состояние </a:t>
            </a:r>
            <a:r>
              <a:rPr lang="ru-RU" dirty="0"/>
              <a:t>мускулатуры, а также сердечной и дыхательной системы;</a:t>
            </a:r>
          </a:p>
          <a:p>
            <a:r>
              <a:rPr lang="ru-RU" dirty="0"/>
              <a:t>улучшает состояние костей и функциональное здоровье;</a:t>
            </a:r>
          </a:p>
          <a:p>
            <a:r>
              <a:rPr lang="ru-RU" dirty="0"/>
              <a:t>снижает риск развития гипертонии, ишемической болезни сердца, инсульта, диабета, различных видов </a:t>
            </a:r>
            <a:r>
              <a:rPr lang="ru-RU" dirty="0" smtClean="0"/>
              <a:t>рака, а </a:t>
            </a:r>
            <a:r>
              <a:rPr lang="ru-RU" dirty="0"/>
              <a:t>также депрессии;</a:t>
            </a:r>
          </a:p>
          <a:p>
            <a:r>
              <a:rPr lang="ru-RU" dirty="0"/>
              <a:t>снижает риск падений, а также переломов шейки бедра и позвоночника; и</a:t>
            </a:r>
          </a:p>
          <a:p>
            <a:r>
              <a:rPr lang="ru-RU" dirty="0"/>
              <a:t>лежит в основе энергетического обмена и поддержания нормального веса.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0" y="3789040"/>
            <a:ext cx="3904784" cy="2663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2379" y="3645024"/>
            <a:ext cx="3358807" cy="261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237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4525963"/>
          </a:xfrm>
        </p:spPr>
        <p:txBody>
          <a:bodyPr/>
          <a:lstStyle/>
          <a:p>
            <a:r>
              <a:rPr lang="ru-RU" dirty="0"/>
              <a:t>Недостаточная физическая активность является одним из основных факторов риска смерти в </a:t>
            </a:r>
            <a:r>
              <a:rPr lang="ru-RU" dirty="0" smtClean="0"/>
              <a:t>мире, что сказывается </a:t>
            </a:r>
            <a:r>
              <a:rPr lang="ru-RU" dirty="0"/>
              <a:t>на общем состоянии </a:t>
            </a:r>
            <a:r>
              <a:rPr lang="ru-RU" dirty="0" smtClean="0"/>
              <a:t>здоровья. </a:t>
            </a:r>
            <a:endParaRPr lang="ru-RU" dirty="0"/>
          </a:p>
          <a:p>
            <a:r>
              <a:rPr lang="ru-RU" dirty="0" smtClean="0"/>
              <a:t>У </a:t>
            </a:r>
            <a:r>
              <a:rPr lang="ru-RU" dirty="0"/>
              <a:t>людей, которые недостаточно физически активны, на </a:t>
            </a:r>
            <a:r>
              <a:rPr lang="ru-RU" dirty="0">
                <a:solidFill>
                  <a:srgbClr val="FF0000"/>
                </a:solidFill>
              </a:rPr>
              <a:t>20%-30% </a:t>
            </a:r>
            <a:r>
              <a:rPr lang="ru-RU" dirty="0"/>
              <a:t>выше риск смертности по сравнению с теми, кто уделяет достаточно времени физической активности.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6133" y="3284984"/>
            <a:ext cx="57912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5179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/>
          <a:lstStyle/>
          <a:p>
            <a:r>
              <a:rPr lang="ru-RU" sz="3200" dirty="0" smtClean="0"/>
              <a:t>Для поддержания своего здоровья необходимо: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уделять </a:t>
            </a:r>
            <a:r>
              <a:rPr lang="ru-RU" dirty="0"/>
              <a:t>физической активности умеренной интенсивности не менее 150 минут в неделю или физической активности высокой интенсивности не менее 75 минут в </a:t>
            </a:r>
            <a:r>
              <a:rPr lang="ru-RU" dirty="0" smtClean="0"/>
              <a:t>неделю.</a:t>
            </a:r>
            <a:endParaRPr lang="ru-RU" dirty="0"/>
          </a:p>
          <a:p>
            <a:r>
              <a:rPr lang="ru-RU" dirty="0" smtClean="0"/>
              <a:t>Силовые </a:t>
            </a:r>
            <a:r>
              <a:rPr lang="ru-RU" dirty="0"/>
              <a:t>упражнения, в которых задействованы основные группы мышц, следует выполнять два раза в неделю или чаще.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859567"/>
            <a:ext cx="5747792" cy="29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0018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Устранение вредных привычек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403648" y="1700808"/>
            <a:ext cx="648072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552220" y="1700808"/>
            <a:ext cx="648072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99592" y="3420287"/>
            <a:ext cx="1838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Курение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871814" y="3420288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Алкоголь</a:t>
            </a:r>
            <a:endParaRPr lang="ru-RU" sz="3200" dirty="0"/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980655"/>
            <a:ext cx="3960440" cy="259421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9633" y="4005063"/>
            <a:ext cx="2253245" cy="261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059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035"/>
            <a:ext cx="8003232" cy="1124744"/>
          </a:xfrm>
        </p:spPr>
        <p:txBody>
          <a:bodyPr/>
          <a:lstStyle/>
          <a:p>
            <a:r>
              <a:rPr lang="ru-RU" dirty="0" smtClean="0"/>
              <a:t>Курение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Табак</a:t>
            </a:r>
            <a:r>
              <a:rPr lang="ru-RU" b="1" dirty="0" smtClean="0"/>
              <a:t> - </a:t>
            </a:r>
            <a:r>
              <a:rPr lang="ru-RU" dirty="0" smtClean="0"/>
              <a:t>четвертый </a:t>
            </a:r>
            <a:r>
              <a:rPr lang="ru-RU" dirty="0"/>
              <a:t>по значимости фактор риска</a:t>
            </a:r>
            <a:br>
              <a:rPr lang="ru-RU" dirty="0"/>
            </a:br>
            <a:r>
              <a:rPr lang="ru-RU" dirty="0"/>
              <a:t>развития болезней в </a:t>
            </a:r>
            <a:r>
              <a:rPr lang="ru-RU" dirty="0" smtClean="0"/>
              <a:t>мире и </a:t>
            </a:r>
            <a:r>
              <a:rPr lang="ru-RU" b="1" dirty="0" smtClean="0">
                <a:solidFill>
                  <a:srgbClr val="FF0000"/>
                </a:solidFill>
              </a:rPr>
              <a:t>вторая </a:t>
            </a:r>
            <a:r>
              <a:rPr lang="ru-RU" b="1" dirty="0">
                <a:solidFill>
                  <a:srgbClr val="FF0000"/>
                </a:solidFill>
              </a:rPr>
              <a:t>по значимости причина </a:t>
            </a:r>
            <a:r>
              <a:rPr lang="ru-RU" b="1" dirty="0" smtClean="0">
                <a:solidFill>
                  <a:srgbClr val="FF0000"/>
                </a:solidFill>
              </a:rPr>
              <a:t>смерти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в мире</a:t>
            </a:r>
            <a:r>
              <a:rPr lang="ru-RU" b="1" dirty="0" smtClean="0"/>
              <a:t>,</a:t>
            </a:r>
            <a:r>
              <a:rPr lang="ru-RU" dirty="0"/>
              <a:t> </a:t>
            </a:r>
            <a:r>
              <a:rPr lang="ru-RU" dirty="0" smtClean="0"/>
              <a:t>приводит </a:t>
            </a:r>
            <a:r>
              <a:rPr lang="ru-RU" dirty="0"/>
              <a:t>к смерти каждого </a:t>
            </a:r>
            <a:r>
              <a:rPr lang="ru-RU" dirty="0" smtClean="0"/>
              <a:t>10 взрослого </a:t>
            </a:r>
            <a:r>
              <a:rPr lang="ru-RU" dirty="0"/>
              <a:t>человека в мире (~</a:t>
            </a:r>
            <a:r>
              <a:rPr lang="ru-RU" dirty="0" smtClean="0"/>
              <a:t>5млн. случаев </a:t>
            </a:r>
            <a:r>
              <a:rPr lang="ru-RU" dirty="0"/>
              <a:t>смерти в год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текущем потреблении табака </a:t>
            </a:r>
            <a:r>
              <a:rPr lang="ru-RU" dirty="0" smtClean="0"/>
              <a:t>по оценке </a:t>
            </a:r>
            <a:r>
              <a:rPr lang="ru-RU" dirty="0"/>
              <a:t>ВОЗ курение станет </a:t>
            </a:r>
            <a:r>
              <a:rPr lang="ru-RU" dirty="0" smtClean="0"/>
              <a:t>причиной 10 </a:t>
            </a:r>
            <a:r>
              <a:rPr lang="ru-RU" dirty="0"/>
              <a:t>миллионов смертей к 2020 году </a:t>
            </a:r>
            <a:r>
              <a:rPr lang="ru-RU" dirty="0" smtClean="0"/>
              <a:t>т.е. </a:t>
            </a:r>
            <a:r>
              <a:rPr lang="ru-RU" b="1" dirty="0" smtClean="0">
                <a:solidFill>
                  <a:srgbClr val="FF0000"/>
                </a:solidFill>
              </a:rPr>
              <a:t>каждый </a:t>
            </a:r>
            <a:r>
              <a:rPr lang="ru-RU" b="1" dirty="0">
                <a:solidFill>
                  <a:srgbClr val="FF0000"/>
                </a:solidFill>
              </a:rPr>
              <a:t>второй </a:t>
            </a:r>
            <a:r>
              <a:rPr lang="ru-RU" dirty="0"/>
              <a:t>курильщик умрет </a:t>
            </a:r>
            <a:r>
              <a:rPr lang="ru-RU" dirty="0" smtClean="0"/>
              <a:t>от болезней</a:t>
            </a:r>
            <a:r>
              <a:rPr lang="ru-RU" dirty="0"/>
              <a:t>, связанных с курением и </a:t>
            </a:r>
            <a:r>
              <a:rPr lang="ru-RU" dirty="0" smtClean="0"/>
              <a:t>50% из </a:t>
            </a:r>
            <a:r>
              <a:rPr lang="ru-RU" dirty="0"/>
              <a:t>них при этом </a:t>
            </a:r>
            <a:r>
              <a:rPr lang="ru-RU" u="sng" dirty="0"/>
              <a:t>не доживут до 50 </a:t>
            </a:r>
            <a:r>
              <a:rPr lang="ru-RU" u="sng" dirty="0" smtClean="0"/>
              <a:t>лет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Курильщик живет в среднем на 10-20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лет меньше, чем не </a:t>
            </a:r>
            <a:r>
              <a:rPr lang="ru-RU" b="1" dirty="0" smtClean="0">
                <a:solidFill>
                  <a:srgbClr val="FF0000"/>
                </a:solidFill>
              </a:rPr>
              <a:t>курящий!!!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142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 табачной зависимости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628800"/>
            <a:ext cx="4450663" cy="48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7991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16632"/>
            <a:ext cx="5715000" cy="3000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5974" y="3472040"/>
            <a:ext cx="5028572" cy="30095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897" y="3738552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7503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8640"/>
            <a:ext cx="4644008" cy="2875415"/>
          </a:xfrm>
          <a:prstGeom prst="rect">
            <a:avLst/>
          </a:prstGeom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276872"/>
            <a:ext cx="3744416" cy="4251628"/>
          </a:xfrm>
        </p:spPr>
      </p:pic>
    </p:spTree>
    <p:extLst>
      <p:ext uri="{BB962C8B-B14F-4D97-AF65-F5344CB8AC3E}">
        <p14:creationId xmlns:p14="http://schemas.microsoft.com/office/powerpoint/2010/main" xmlns="" val="283478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344816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/>
              <a:t>Образ жизни – что это?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36013"/>
            <a:ext cx="7272808" cy="3474720"/>
          </a:xfrm>
        </p:spPr>
        <p:txBody>
          <a:bodyPr/>
          <a:lstStyle/>
          <a:p>
            <a:r>
              <a:rPr lang="ru-RU" dirty="0"/>
              <a:t>совокупность биологических, психологических и социальных условий, определяющих жизнедеятельность человека в окружающей его среде.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3248180"/>
            <a:ext cx="5496694" cy="352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316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116633"/>
            <a:ext cx="4968552" cy="33123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501008"/>
            <a:ext cx="6003032" cy="30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1533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42875"/>
            <a:ext cx="2592288" cy="35514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32735"/>
            <a:ext cx="4434885" cy="30522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4053069"/>
            <a:ext cx="4055161" cy="2703441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3275856" y="1484784"/>
            <a:ext cx="1008112" cy="533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436096" y="2996952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077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/>
          <a:lstStyle/>
          <a:p>
            <a:r>
              <a:rPr lang="ru-RU" dirty="0" smtClean="0"/>
              <a:t>Алкоголизм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ru-RU" dirty="0"/>
              <a:t>Во всем мире в результате вредного употребления алкоголя ежегодно происходит </a:t>
            </a:r>
            <a:r>
              <a:rPr lang="ru-RU" b="1" dirty="0">
                <a:solidFill>
                  <a:srgbClr val="FF0000"/>
                </a:solidFill>
              </a:rPr>
              <a:t>3 миллиона смертей</a:t>
            </a:r>
            <a:r>
              <a:rPr lang="ru-RU" dirty="0"/>
              <a:t>, что составляет 5,3% всех случаев смерти.</a:t>
            </a:r>
          </a:p>
          <a:p>
            <a:r>
              <a:rPr lang="ru-RU" dirty="0"/>
              <a:t>Потребление алкоголя приводит к смерти и инвалидности относительно на более ранних стадиях жизни. Среди людей в возрасте 20-39 лет примерно 13,5% всех случаев смерти связаны с алкоголем.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4198652"/>
            <a:ext cx="3893840" cy="246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848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08720"/>
            <a:ext cx="8205356" cy="5112568"/>
          </a:xfrm>
        </p:spPr>
      </p:pic>
    </p:spTree>
    <p:extLst>
      <p:ext uri="{BB962C8B-B14F-4D97-AF65-F5344CB8AC3E}">
        <p14:creationId xmlns:p14="http://schemas.microsoft.com/office/powerpoint/2010/main" xmlns="" val="198830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76" y="92545"/>
            <a:ext cx="4388170" cy="2393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85" y="2449889"/>
            <a:ext cx="3453719" cy="25902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9184" y="4459066"/>
            <a:ext cx="3564260" cy="2344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708920"/>
            <a:ext cx="2857249" cy="24286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17758"/>
            <a:ext cx="3746825" cy="244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1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 пренебрежения ЗОЖ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259632" y="1628800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347864" y="1700808"/>
            <a:ext cx="7200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076056" y="1628800"/>
            <a:ext cx="36004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804248" y="1556792"/>
            <a:ext cx="93610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536" y="2524254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Инсульт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84423" y="3479573"/>
            <a:ext cx="179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Артериальная </a:t>
            </a:r>
          </a:p>
          <a:p>
            <a:r>
              <a:rPr lang="ru-RU" dirty="0" smtClean="0"/>
              <a:t>гипертензия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16016" y="3329280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Инфаркт миокарда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524328" y="295630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Тромбозы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1" y="2989164"/>
            <a:ext cx="2000095" cy="20162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976" y="4125904"/>
            <a:ext cx="2860824" cy="20434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8800" y="3698612"/>
            <a:ext cx="2345188" cy="242336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3988" y="3513946"/>
            <a:ext cx="2035843" cy="16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93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33338"/>
            <a:ext cx="912495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2901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Инсульт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Инсульт - острое нарушение мозгового</a:t>
            </a:r>
            <a:br>
              <a:rPr lang="ru-RU" dirty="0"/>
            </a:br>
            <a:r>
              <a:rPr lang="ru-RU" dirty="0" smtClean="0"/>
              <a:t>кровообращения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7721529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50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33338"/>
            <a:ext cx="91059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925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3" y="4763"/>
            <a:ext cx="909637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418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7825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38100"/>
            <a:ext cx="90487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0506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5950" y="0"/>
            <a:ext cx="53721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5786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577" y="5169"/>
            <a:ext cx="8229600" cy="1195536"/>
          </a:xfrm>
        </p:spPr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5" y="1124744"/>
            <a:ext cx="903922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5020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06" y="19968"/>
            <a:ext cx="9117376" cy="6838032"/>
          </a:xfrm>
        </p:spPr>
      </p:pic>
    </p:spTree>
    <p:extLst>
      <p:ext uri="{BB962C8B-B14F-4D97-AF65-F5344CB8AC3E}">
        <p14:creationId xmlns:p14="http://schemas.microsoft.com/office/powerpoint/2010/main" xmlns="" val="66629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Здоровый образ жизни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772816"/>
            <a:ext cx="6426176" cy="4525963"/>
          </a:xfrm>
        </p:spPr>
      </p:pic>
    </p:spTree>
    <p:extLst>
      <p:ext uri="{BB962C8B-B14F-4D97-AF65-F5344CB8AC3E}">
        <p14:creationId xmlns:p14="http://schemas.microsoft.com/office/powerpoint/2010/main" xmlns="" val="167580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26876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Рациональное питание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Здоровое питание — это питание, обеспечивающее рост, нормальное развитие и жизнедеятельность человека, способствующее укреплению его здоровья и профилактике заболеваний.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3284984"/>
            <a:ext cx="3323069" cy="2569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717032"/>
            <a:ext cx="3944533" cy="27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89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192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здорового 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течение дня – </a:t>
            </a:r>
            <a:r>
              <a:rPr lang="ru-RU" b="1" dirty="0" smtClean="0">
                <a:solidFill>
                  <a:srgbClr val="FF0000"/>
                </a:solidFill>
              </a:rPr>
              <a:t>3 основных приема </a:t>
            </a:r>
            <a:r>
              <a:rPr lang="ru-RU" dirty="0" smtClean="0"/>
              <a:t>пищи и 2 перекуса;</a:t>
            </a:r>
          </a:p>
          <a:p>
            <a:r>
              <a:rPr lang="ru-RU" dirty="0" smtClean="0"/>
              <a:t>За </a:t>
            </a:r>
            <a:r>
              <a:rPr lang="ru-RU" b="1" dirty="0" smtClean="0">
                <a:solidFill>
                  <a:srgbClr val="FF0000"/>
                </a:solidFill>
              </a:rPr>
              <a:t>3-4 часа </a:t>
            </a:r>
            <a:r>
              <a:rPr lang="ru-RU" dirty="0" smtClean="0"/>
              <a:t>до отхода ко сну </a:t>
            </a:r>
            <a:r>
              <a:rPr lang="ru-RU" dirty="0" smtClean="0">
                <a:solidFill>
                  <a:srgbClr val="FF0000"/>
                </a:solidFill>
              </a:rPr>
              <a:t>последний прием </a:t>
            </a:r>
            <a:r>
              <a:rPr lang="ru-RU" dirty="0" smtClean="0"/>
              <a:t>пищи.</a:t>
            </a:r>
          </a:p>
          <a:p>
            <a:r>
              <a:rPr lang="ru-RU" dirty="0" smtClean="0"/>
              <a:t>Ежедневное потребление </a:t>
            </a:r>
            <a:r>
              <a:rPr lang="ru-RU" b="1" dirty="0" smtClean="0">
                <a:solidFill>
                  <a:srgbClr val="FF0000"/>
                </a:solidFill>
              </a:rPr>
              <a:t>400 граммов </a:t>
            </a:r>
            <a:r>
              <a:rPr lang="ru-RU" dirty="0" smtClean="0"/>
              <a:t>овощей и фруктов;</a:t>
            </a:r>
          </a:p>
          <a:p>
            <a:r>
              <a:rPr lang="ru-RU" dirty="0" smtClean="0"/>
              <a:t>Отдавать предпочтение </a:t>
            </a:r>
            <a:r>
              <a:rPr lang="ru-RU" b="1" dirty="0" smtClean="0">
                <a:solidFill>
                  <a:srgbClr val="FF0000"/>
                </a:solidFill>
              </a:rPr>
              <a:t>ненасыщенным жирам</a:t>
            </a:r>
            <a:r>
              <a:rPr lang="ru-RU" dirty="0" smtClean="0"/>
              <a:t>(рыба, орехи, авокадо, оливковое и подсолнечное масла);</a:t>
            </a:r>
          </a:p>
          <a:p>
            <a:r>
              <a:rPr lang="ru-RU" dirty="0" smtClean="0"/>
              <a:t>Ограничение продуктов с </a:t>
            </a:r>
            <a:r>
              <a:rPr lang="ru-RU" b="1" dirty="0" smtClean="0">
                <a:solidFill>
                  <a:srgbClr val="FF0000"/>
                </a:solidFill>
              </a:rPr>
              <a:t>высоким содержанием сахаров</a:t>
            </a:r>
            <a:r>
              <a:rPr lang="ru-RU" dirty="0" smtClean="0"/>
              <a:t> (</a:t>
            </a:r>
            <a:r>
              <a:rPr lang="ru-RU" dirty="0"/>
              <a:t>сладкие закуски, конфеты и подслащенные </a:t>
            </a:r>
            <a:r>
              <a:rPr lang="ru-RU" dirty="0" smtClean="0"/>
              <a:t>напитки);</a:t>
            </a:r>
          </a:p>
          <a:p>
            <a:r>
              <a:rPr lang="ru-RU" dirty="0" smtClean="0"/>
              <a:t>Потреблять </a:t>
            </a:r>
            <a:r>
              <a:rPr lang="ru-RU" b="1" dirty="0" smtClean="0">
                <a:solidFill>
                  <a:srgbClr val="FF0000"/>
                </a:solidFill>
              </a:rPr>
              <a:t>менее 5 гр. </a:t>
            </a:r>
            <a:r>
              <a:rPr lang="ru-RU" b="1" dirty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FF0000"/>
                </a:solidFill>
              </a:rPr>
              <a:t>оли </a:t>
            </a:r>
            <a:r>
              <a:rPr lang="ru-RU" dirty="0" smtClean="0"/>
              <a:t>в день (эквивалентно 1 </a:t>
            </a:r>
            <a:r>
              <a:rPr lang="ru-RU" dirty="0" err="1" smtClean="0"/>
              <a:t>ч.л</a:t>
            </a:r>
            <a:r>
              <a:rPr lang="ru-RU" dirty="0" smtClean="0"/>
              <a:t>.). Соль должна быть йодированная.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96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244" y="0"/>
            <a:ext cx="91884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790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тарелки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772816"/>
            <a:ext cx="6565153" cy="4813995"/>
          </a:xfrm>
        </p:spPr>
      </p:pic>
    </p:spTree>
    <p:extLst>
      <p:ext uri="{BB962C8B-B14F-4D97-AF65-F5344CB8AC3E}">
        <p14:creationId xmlns:p14="http://schemas.microsoft.com/office/powerpoint/2010/main" xmlns="" val="1689500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311</TotalTime>
  <Words>1002</Words>
  <Application>Microsoft Office PowerPoint</Application>
  <PresentationFormat>Экран (4:3)</PresentationFormat>
  <Paragraphs>82</Paragraphs>
  <Slides>33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Исполнительная</vt:lpstr>
      <vt:lpstr>Образ жизни и его последствия:  Сердечно-сосудистые заболевания</vt:lpstr>
      <vt:lpstr>Образ жизни – что это?</vt:lpstr>
      <vt:lpstr>Слайд 3</vt:lpstr>
      <vt:lpstr>Здоровый образ жизни</vt:lpstr>
      <vt:lpstr>Рациональное питание</vt:lpstr>
      <vt:lpstr>Слайд 6</vt:lpstr>
      <vt:lpstr>Принципы здорового питания</vt:lpstr>
      <vt:lpstr>Слайд 8</vt:lpstr>
      <vt:lpstr>Правило тарелки</vt:lpstr>
      <vt:lpstr>Факты о питании</vt:lpstr>
      <vt:lpstr>Физическая активность</vt:lpstr>
      <vt:lpstr>Слайд 12</vt:lpstr>
      <vt:lpstr>Слайд 13</vt:lpstr>
      <vt:lpstr>Для поддержания своего здоровья необходимо:</vt:lpstr>
      <vt:lpstr>Устранение вредных привычек</vt:lpstr>
      <vt:lpstr>Курение</vt:lpstr>
      <vt:lpstr>Последствия табачной зависимости</vt:lpstr>
      <vt:lpstr>Слайд 18</vt:lpstr>
      <vt:lpstr>Слайд 19</vt:lpstr>
      <vt:lpstr>Слайд 20</vt:lpstr>
      <vt:lpstr>Слайд 21</vt:lpstr>
      <vt:lpstr>Алкоголизм</vt:lpstr>
      <vt:lpstr>Слайд 23</vt:lpstr>
      <vt:lpstr>Слайд 24</vt:lpstr>
      <vt:lpstr>Последствия пренебрежения ЗОЖ</vt:lpstr>
      <vt:lpstr>Слайд 26</vt:lpstr>
      <vt:lpstr>Инсульт</vt:lpstr>
      <vt:lpstr>Слайд 28</vt:lpstr>
      <vt:lpstr>Слайд 29</vt:lpstr>
      <vt:lpstr>Слайд 30</vt:lpstr>
      <vt:lpstr>Слайд 31</vt:lpstr>
      <vt:lpstr>Итоги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Slava</dc:creator>
  <cp:lastModifiedBy>Admin-31</cp:lastModifiedBy>
  <cp:revision>20</cp:revision>
  <dcterms:created xsi:type="dcterms:W3CDTF">2019-03-26T07:40:44Z</dcterms:created>
  <dcterms:modified xsi:type="dcterms:W3CDTF">2023-03-13T09:37:29Z</dcterms:modified>
</cp:coreProperties>
</file>